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Bitter" pitchFamily="2" charset="77"/>
      <p:regular r:id="rId17"/>
      <p:bold r:id="rId18"/>
      <p:italic r:id="rId19"/>
      <p:boldItalic r:id="rId20"/>
    </p:embeddedFont>
    <p:embeddedFont>
      <p:font typeface="Outfit Bold" pitchFamily="2" charset="0"/>
      <p:bold r:id="rId21"/>
      <p:italic r:id="rId22"/>
    </p:embeddedFont>
    <p:embeddedFont>
      <p:font typeface="Outfit Light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6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82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come up with stories about initiatives that failed because they were not based on solid evidence -- but leaders' intuitions.
But we can also come up with stories where change was based on good evidence -- incontrovertible cost savings from outsourcing -- but failed dramatically.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196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Evidence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Evidence-based practice sounds great … but it isn't easy.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138"/>
            <a:ext cx="124514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Case Against Evidence-Based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24270" y="17823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Not everyone is convinced that evidence-based management is the answer — see Morrell and Learmonth.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9598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3310" y="2499598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42524" y="2756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Narrowness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247311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Evidence-based management risks privileging what can be measured over what matters, reducing rich organisational life to quantifiable metrics.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99598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186482" y="2499598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565696" y="2756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Positivist Outlook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24731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It promotes a worldview that misses important qualitative dimensions—meaning, interpretation, politics, power.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99598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9609653" y="2499598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988868" y="275689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Misapplied Medical Metaphor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3601641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Organisations are more varied, contested, and political than medical contexts. The evidence-based medicine model may fundamentally not translate.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9285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Their alternative: intellectual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pluralism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and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openness: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what they call "management learning." 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6546652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883122"/>
            <a:ext cx="283488" cy="22681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530906" y="6830139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Are they attacking a straw-man or a steel-man? (Also, which one shows up in practice?)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522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Context Matters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944886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Something that works brilliantly in one setting may fail catastrophically in another.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668548"/>
            <a:ext cx="6272451" cy="2721173"/>
          </a:xfrm>
          <a:prstGeom prst="roundRect">
            <a:avLst>
              <a:gd name="adj" fmla="val 1125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63" y="2923699"/>
            <a:ext cx="318968" cy="2551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20904" y="2903220"/>
            <a:ext cx="519064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Case of Performance-Related Pay (PRP)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20904" y="3405783"/>
            <a:ext cx="5341263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PRP can boost performance in simple, measurable tasks (e.g., manufacturing, sales). 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520904" y="4191595"/>
            <a:ext cx="5341263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However, it can backfire in complex, creative work (e.g., R&amp;D, teaching), where it can undermine intrinsic motivation and collaboration.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80" y="2668548"/>
            <a:ext cx="4297085" cy="286392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3790" y="5945862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Other interventions might depend on power distance, employee skill levels, trust, …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93790" y="6462832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highlights why "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aggregate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 in the Six As matters — multiple sources help understand boundary conditions.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93790" y="6979801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Just importing "best practices" is </a:t>
            </a:r>
            <a:r>
              <a:rPr lang="en-US" sz="1600" b="1" dirty="0">
                <a:solidFill>
                  <a:srgbClr val="910D0D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very risky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— especially if they might just have a 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halo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of success. Theory matters!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92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28048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Holding the Tension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6867" y="4341495"/>
            <a:ext cx="6566297" cy="2494836"/>
          </a:xfrm>
          <a:prstGeom prst="roundRect">
            <a:avLst>
              <a:gd name="adj" fmla="val 1227"/>
            </a:avLst>
          </a:prstGeom>
          <a:solidFill>
            <a:srgbClr val="E0F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50940" y="4525208"/>
            <a:ext cx="445853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Evidence-Based Practice Offers Value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50940" y="5027771"/>
            <a:ext cx="6158151" cy="124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Reduces reliance on gut feeling and management fashion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Provides defensible basis for recommendations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Forces explicit consideration of what we know and don't know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Systematises learning from accumulated experience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24857" y="4341495"/>
            <a:ext cx="6566297" cy="2494836"/>
          </a:xfrm>
          <a:prstGeom prst="roundRect">
            <a:avLst>
              <a:gd name="adj" fmla="val 1227"/>
            </a:avLst>
          </a:prstGeom>
          <a:solidFill>
            <a:srgbClr val="F2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28930" y="4525208"/>
            <a:ext cx="284821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But Has Real Limitations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8930" y="5027771"/>
            <a:ext cx="6158151" cy="155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Not everything important is easily measurable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Context profoundly shapes whether findings apply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Values and politics legitimately shape decisions alongside evidence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Power dynamics influence what gets studied and shared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50940" y="7212330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best consultants hold the tension: Rigorous </a:t>
            </a:r>
            <a:r>
              <a:rPr lang="en-US" sz="160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and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humble.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040" y="1504474"/>
            <a:ext cx="10938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 Practical Stance </a:t>
            </a:r>
            <a:r>
              <a:rPr lang="en-US" sz="4450" b="1" i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for important decisions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47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39810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414117"/>
            <a:ext cx="3119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Consult All Four Sources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904536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does scientific research say? What does the organisational data show? What do experienced practitioners know? What do stakeholders believe and value?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847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39810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414117"/>
            <a:ext cx="3942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Exercise Contextual Judgment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904536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Given this client's specific situation, constraints, and culture, does the evidence apply?  What contextual factors might matter? How can we test that?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847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39810"/>
            <a:ext cx="4196358" cy="3048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414117"/>
            <a:ext cx="3592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Maintain Ethical Awareness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904536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Whose interests does this recommendation serve? What values are embedded in how success is measured? What might be overlooked?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1442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579" y="36327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Decisions that matter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04580" y="556915"/>
            <a:ext cx="7556421" cy="2052518"/>
          </a:xfrm>
          <a:prstGeom prst="roundRect">
            <a:avLst>
              <a:gd name="adj" fmla="val 1658"/>
            </a:avLst>
          </a:prstGeom>
          <a:solidFill>
            <a:srgbClr val="2626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94" y="893385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41696" y="840402"/>
            <a:ext cx="6592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Reflection prompt:</a:t>
            </a: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Think about evidence that informed a decision you made recently—at work or in life. What types of evidence did you consider? In retrospect, did you weigh them appropriately?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89" y="465897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We've explored how to approach problems, how to design solutions, how to include evidence — one crosscutting dimension still needs to be discussed.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7710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Ethics in Consultancy</a:t>
            </a:r>
            <a:endParaRPr lang="en-US" sz="1750" dirty="0"/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B80EFCBD-C8F5-65F0-E8B0-A8EF58D30289}"/>
              </a:ext>
            </a:extLst>
          </p:cNvPr>
          <p:cNvSpPr/>
          <p:nvPr/>
        </p:nvSpPr>
        <p:spPr>
          <a:xfrm>
            <a:off x="704579" y="6329540"/>
            <a:ext cx="1862495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5B1468BE-6EE6-EB13-B42F-F8863FE12F8B}"/>
              </a:ext>
            </a:extLst>
          </p:cNvPr>
          <p:cNvSpPr/>
          <p:nvPr/>
        </p:nvSpPr>
        <p:spPr>
          <a:xfrm>
            <a:off x="848287" y="6405145"/>
            <a:ext cx="15750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NEXT RECORDING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3222"/>
            <a:ext cx="5784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Case for Evidence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62163"/>
            <a:ext cx="3664744" cy="2894648"/>
          </a:xfrm>
          <a:prstGeom prst="roundRect">
            <a:avLst>
              <a:gd name="adj" fmla="val 117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2288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Pattern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77939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Accumulated research reveals patterns invisible to any individual case.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4004191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Systematic reviews can  show what consistently works.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062163"/>
            <a:ext cx="3664863" cy="2894648"/>
          </a:xfrm>
          <a:prstGeom prst="roundRect">
            <a:avLst>
              <a:gd name="adj" fmla="val 1175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98562" y="2288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Disciplined Thinking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562" y="277939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Evidence forces us to ask: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do we know this? What would change our mind? Where might we be wrong?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183624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07004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Defensibility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5900857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When challenged, "This aligns with research across 50 organisations" carries more weight than "I've seen this work before."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738"/>
            <a:ext cx="1146012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Six </a:t>
            </a:r>
            <a:r>
              <a:rPr lang="en-US" sz="4200" b="1" i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</a:t>
            </a:r>
            <a:r>
              <a:rPr lang="en-US" sz="4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 of Evidence-Based Practice (Briner)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" y="1847493"/>
            <a:ext cx="11993761" cy="45005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1020" y="2993867"/>
            <a:ext cx="619519" cy="6195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009066" y="5255502"/>
            <a:ext cx="1808998" cy="34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Apply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2996" y="2995028"/>
            <a:ext cx="619520" cy="6195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729233" y="5255502"/>
            <a:ext cx="1808998" cy="34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Aggregate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5552" y="2995028"/>
            <a:ext cx="619520" cy="6195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61789" y="5255502"/>
            <a:ext cx="1808998" cy="34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Appraise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8109" y="2995028"/>
            <a:ext cx="619520" cy="61952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194345" y="5255502"/>
            <a:ext cx="1808998" cy="34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Acquire</a:t>
            </a:r>
            <a:endParaRPr lang="en-US" sz="13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8275" y="2995028"/>
            <a:ext cx="619520" cy="61952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877340" y="5255502"/>
            <a:ext cx="1808999" cy="34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Ask</a:t>
            </a:r>
            <a:endParaRPr lang="en-US" sz="1350" dirty="0"/>
          </a:p>
        </p:txBody>
      </p:sp>
      <p:sp>
        <p:nvSpPr>
          <p:cNvPr id="14" name="Shape 6"/>
          <p:cNvSpPr/>
          <p:nvPr/>
        </p:nvSpPr>
        <p:spPr>
          <a:xfrm>
            <a:off x="793790" y="6578322"/>
            <a:ext cx="13042821" cy="886420"/>
          </a:xfrm>
          <a:prstGeom prst="roundRect">
            <a:avLst>
              <a:gd name="adj" fmla="val 3646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174" y="6895267"/>
            <a:ext cx="269319" cy="215384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493877" y="6836807"/>
            <a:ext cx="12127349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Evidence-based practice is hard — without clear questions and appraisal, cannot just </a:t>
            </a:r>
            <a:r>
              <a:rPr lang="en-US" sz="1650" i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do what the studies say.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7595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 is evidence?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225" y="1476018"/>
            <a:ext cx="9129951" cy="49839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584990"/>
            <a:ext cx="130428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793790" y="6925985"/>
            <a:ext cx="13042821" cy="546021"/>
          </a:xfrm>
          <a:prstGeom prst="roundRect">
            <a:avLst>
              <a:gd name="adj" fmla="val 4362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7137797"/>
            <a:ext cx="198358" cy="1587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09568" y="7076718"/>
            <a:ext cx="12368332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Evidence-based practice requires taking multiple sources seriously. Not just academic research — but including it.</a:t>
            </a:r>
            <a:endParaRPr lang="en-US" sz="12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2831"/>
            <a:ext cx="7469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When Evidence Gets Ignored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5238"/>
            <a:ext cx="6407944" cy="3681413"/>
          </a:xfrm>
          <a:prstGeom prst="roundRect">
            <a:avLst>
              <a:gd name="adj" fmla="val 924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51084" y="3112532"/>
            <a:ext cx="3784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Scared Straight Programmes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60295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Taking at-risk youth to visit prisons to be confronted by inmates. The intuitive logic seemed obvious.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446484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Systematic reviews showed they actually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increased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reoffending rates (Petrosino et al., 2013).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532673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Nevertheless, got exported from US to UK, and continued long after harm was clear.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55238"/>
            <a:ext cx="6408063" cy="3681413"/>
          </a:xfrm>
          <a:prstGeom prst="roundRect">
            <a:avLst>
              <a:gd name="adj" fmla="val 924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85842" y="3112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Open-Plan Offices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85842" y="3602950"/>
            <a:ext cx="58934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Research since the 1970s has typically shown they harm productivity and wellbeing. E.g. face-to-face interactions actually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dropped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70% when companies switched to open layouts (Bernstein &amp; Turban, 2018). 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85842" y="5190649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Yet companies continue implementing them. Why? Cost savings? A narrative about collaboration that feels intuitively true? Or scientists getting it wrong?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5078"/>
            <a:ext cx="5656421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Internal Evidence Ignored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1647" y="1653540"/>
            <a:ext cx="3671173" cy="3267789"/>
          </a:xfrm>
          <a:prstGeom prst="roundRect">
            <a:avLst>
              <a:gd name="adj" fmla="val 883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83813" y="1845707"/>
            <a:ext cx="240327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Kodak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83813" y="2308979"/>
            <a:ext cx="3286839" cy="1421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Invented the first digital camera in 1975. Management responded with "curiosity and scepticism," seeing it as "a very scary look at what could be possible." 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83813" y="3876556"/>
            <a:ext cx="328683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They filed for bankruptcy in 2012.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625697" y="1653540"/>
            <a:ext cx="3671292" cy="3267789"/>
          </a:xfrm>
          <a:prstGeom prst="roundRect">
            <a:avLst>
              <a:gd name="adj" fmla="val 883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817864" y="1845707"/>
            <a:ext cx="240327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Nokia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817864" y="2308979"/>
            <a:ext cx="3286958" cy="1705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Internal analysts recognised the iPhone threat immediately. A nine-person team warned that the iPhone's touchscreen could become "a new standard" and recommended Nokia develop its own. 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4817864" y="4160758"/>
            <a:ext cx="3286958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Leadership didn't act. Then Nokia got bought by Microsoft …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91647" y="5084207"/>
            <a:ext cx="7505343" cy="1416010"/>
          </a:xfrm>
          <a:prstGeom prst="roundRect">
            <a:avLst>
              <a:gd name="adj" fmla="val 203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3813" y="5276374"/>
            <a:ext cx="240327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Blockbuster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3813" y="5739646"/>
            <a:ext cx="7121009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Turned down Netflix for $50 million in 2000, dismissing it as a </a:t>
            </a:r>
            <a:endParaRPr lang="en-US" sz="15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"very small niche business." Netflix is now worth over $340 billion.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773716" y="1616869"/>
            <a:ext cx="507253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716" y="2084308"/>
            <a:ext cx="4311610" cy="3484245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791647" y="6866692"/>
            <a:ext cx="13047107" cy="737711"/>
          </a:xfrm>
          <a:prstGeom prst="roundRect">
            <a:avLst>
              <a:gd name="adj" fmla="val 3909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13" y="7144345"/>
            <a:ext cx="240268" cy="192167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416248" y="7077551"/>
            <a:ext cx="1223033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Such case studies obviously suffer from hindsight bias!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1311"/>
            <a:ext cx="536686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Bandwagon Effect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874758"/>
            <a:ext cx="75564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Organisations often adopt the same "evidence-based" practices, 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becoming more similar (</a:t>
            </a:r>
            <a:r>
              <a:rPr lang="en-US" sz="160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isomorphism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2727484"/>
            <a:ext cx="204073" cy="20407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280190" y="3025973"/>
            <a:ext cx="3686294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280190" y="31737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Mimetic Isomorphism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280190" y="3602712"/>
            <a:ext cx="368629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Under uncertainty, organisations copy what successful peers do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0197" y="2727484"/>
            <a:ext cx="204073" cy="204073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0150197" y="3025973"/>
            <a:ext cx="3686413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6"/>
          <p:cNvSpPr/>
          <p:nvPr/>
        </p:nvSpPr>
        <p:spPr>
          <a:xfrm>
            <a:off x="10150197" y="3173730"/>
            <a:ext cx="282713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Normative Isomorphism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0150197" y="3602712"/>
            <a:ext cx="3686413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Professional training, networks and consultants spread "best practices"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190" y="4585454"/>
            <a:ext cx="204073" cy="204073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6280190" y="4883944"/>
            <a:ext cx="7556421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9"/>
          <p:cNvSpPr/>
          <p:nvPr/>
        </p:nvSpPr>
        <p:spPr>
          <a:xfrm>
            <a:off x="6280190" y="5031700"/>
            <a:ext cx="259937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Coercive Isomorphism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6280190" y="5460683"/>
            <a:ext cx="75564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Regulations and powerful stakeholders mandate compliance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6280190" y="6130647"/>
            <a:ext cx="75564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Consider management fashions: Balanced Scorecards, Six Sigma, Agile. Each with evidence of success </a:t>
            </a:r>
            <a:r>
              <a:rPr lang="en-US" sz="160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somewhere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not appropriate everywhere. 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6280189" y="7023020"/>
            <a:ext cx="75564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Fatal when the evidence is weak (“subprime mortgages are a good safe business!”)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8537"/>
            <a:ext cx="9064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Whose Success? What Timeframe?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1551"/>
            <a:ext cx="4196582" cy="41965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08314" y="2881551"/>
            <a:ext cx="9235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6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"Evidence clearly shows that this practice contributes to success!"</a:t>
            </a:r>
            <a:endParaRPr lang="en-US" sz="175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608314" y="3448526"/>
            <a:ext cx="9235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 whom? According to whom?</a:t>
            </a:r>
            <a:endParaRPr lang="en-US" sz="17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4608314" y="4015502"/>
            <a:ext cx="923579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 intervention might show positive results for shareholders whilst harming workers. Efficiency might improve whilst commitment declines.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608314" y="5308283"/>
            <a:ext cx="923579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And timeframe matters profoundly. An intervention that looks brilliant at six months might fail at three years.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C2C4B5"/>
              </a:solidFill>
              <a:latin typeface="Bitter" pitchFamily="34" charset="0"/>
              <a:ea typeface="Bitter" pitchFamily="34" charset="-122"/>
              <a:cs typeface="Bit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Evaluation becomes harder over time — practically and empirically. Yet in theory, clients care about long-term value.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5555"/>
            <a:ext cx="5873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Policy-Based Evidence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44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Leaders decide what they want to do, then request the facts to justify it.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5662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Surveys of managers consistently find that most make decisions based primarily on personal experience. Research articles rarely get read.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6494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isn't surprising — but is where consultants can add value.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36168" y="5152549"/>
            <a:ext cx="6571417" cy="2426732"/>
          </a:xfrm>
          <a:prstGeom prst="roundRect">
            <a:avLst>
              <a:gd name="adj" fmla="val 1402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62982" y="5356622"/>
            <a:ext cx="6117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Dangerous tendency to cherry-pick research that backs up a pre-existing perspective and  ignore research that challenges it — because appraisal is hard.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62982" y="6649403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"Policy-based evidence" is a risk for consulting too — but undermines the value proposition. 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1208</Words>
  <Application>Microsoft Macintosh PowerPoint</Application>
  <PresentationFormat>Custom</PresentationFormat>
  <Paragraphs>122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Outfit Bold</vt:lpstr>
      <vt:lpstr>Outfit Light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2</cp:revision>
  <dcterms:created xsi:type="dcterms:W3CDTF">2026-02-03T22:33:31Z</dcterms:created>
  <dcterms:modified xsi:type="dcterms:W3CDTF">2026-02-04T01:25:18Z</dcterms:modified>
</cp:coreProperties>
</file>